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60" r:id="rId2"/>
    <p:sldId id="263" r:id="rId3"/>
    <p:sldId id="261" r:id="rId4"/>
    <p:sldId id="265" r:id="rId5"/>
    <p:sldId id="266" r:id="rId6"/>
    <p:sldId id="267" r:id="rId7"/>
    <p:sldId id="264" r:id="rId8"/>
    <p:sldId id="262" r:id="rId9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152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3126AB-12FC-46FD-96F3-3225310C1EDB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487ED-C737-49BA-AD82-CD448968A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38590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78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67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6643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8778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5280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72178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4142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27559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61693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4070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0758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45272-D69C-4C37-8245-1E44742D0D7D}" type="datetimeFigureOut">
              <a:rPr lang="pl-PL" smtClean="0"/>
              <a:t>26.09.2020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8958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hyperlink" Target="file:///H:\aaa_daily\INTERMAGNET\Internet2020\Rozne\check_groups_2019onwards_b.docx" TargetMode="Externa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file:///H:\aaa_daily\INTERMAGNET\Internet2020\Rozne\check_groups_2018onwards_d.docx" TargetMode="External"/><Relationship Id="rId5" Type="http://schemas.openxmlformats.org/officeDocument/2006/relationships/hyperlink" Target="file:///H:\aaa_daily\INTERMAGNET\Internet2020\Rozne\check_groups_2017onwards_a.rtf" TargetMode="External"/><Relationship Id="rId4" Type="http://schemas.openxmlformats.org/officeDocument/2006/relationships/hyperlink" Target="file:///H:\aaa_daily\INTERMAGNET\Internet2020\Rozne\check_groups_2016onwards_b.rtf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hyperlink" Target="file:///H:\aaa_daily\INTERMAGNET\Internet2020\Rozne\check_groups_2019onwards_b.docx" TargetMode="Externa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file:///H:\aaa_daily\INTERMAGNET\Internet2020\Rozne\check_groups_2018onwards_d.docx" TargetMode="External"/><Relationship Id="rId5" Type="http://schemas.openxmlformats.org/officeDocument/2006/relationships/hyperlink" Target="file:///H:\aaa_daily\INTERMAGNET\Internet2020\Rozne\check_groups_2017onwards_a.rtf" TargetMode="External"/><Relationship Id="rId4" Type="http://schemas.openxmlformats.org/officeDocument/2006/relationships/hyperlink" Target="file:///H:\aaa_daily\INTERMAGNET\Internet2020\Rozne\check_groups_2016onwards_b.rtf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hyperlink" Target="file:///H:\aaa_daily\INTERMAGNET\Internet2020\Rozne\check_groups_2019onwards_b.docx" TargetMode="Externa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hyperlink" Target="file:///H:\aaa_daily\INTERMAGNET\Internet2020\Rozne\check_groups_2018onwards_d.docx" TargetMode="External"/><Relationship Id="rId5" Type="http://schemas.openxmlformats.org/officeDocument/2006/relationships/hyperlink" Target="file:///H:\aaa_daily\INTERMAGNET\Internet2020\Rozne\check_groups_2017onwards_a.rtf" TargetMode="External"/><Relationship Id="rId4" Type="http://schemas.openxmlformats.org/officeDocument/2006/relationships/hyperlink" Target="file:///H:\aaa_daily\INTERMAGNET\Internet2020\Rozne\check_groups_2016onwards_b.rtf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jpeg"/><Relationship Id="rId5" Type="http://schemas.openxmlformats.org/officeDocument/2006/relationships/hyperlink" Target="ftp://steptwo@par-gin.ipgp.fr/IRDS2016/" TargetMode="External"/><Relationship Id="rId4" Type="http://schemas.openxmlformats.org/officeDocument/2006/relationships/hyperlink" Target="ftp://anonymous@datapub.gfz-potsdam.de/upload/INTERMAGNET-upload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55498" y="2230502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pl-PL" sz="36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 on </a:t>
            </a:r>
            <a:r>
              <a:rPr lang="pl-PL" sz="36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definitive</a:t>
            </a:r>
            <a:r>
              <a:rPr lang="pl-PL" sz="36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pl-PL" sz="36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timelines</a:t>
            </a:r>
            <a:br>
              <a:rPr lang="pl-PL" sz="36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pl-PL" sz="2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Jan Reda</a:t>
            </a:r>
          </a:p>
        </p:txBody>
      </p:sp>
      <p:sp>
        <p:nvSpPr>
          <p:cNvPr id="7" name="pole tekstowe 6"/>
          <p:cNvSpPr txBox="1"/>
          <p:nvPr/>
        </p:nvSpPr>
        <p:spPr>
          <a:xfrm>
            <a:off x="6207364" y="0"/>
            <a:ext cx="2946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 err="1"/>
              <a:t>Intermagnet</a:t>
            </a:r>
            <a:r>
              <a:rPr lang="pl-PL" sz="1200" dirty="0"/>
              <a:t> Meeting Online, 13-15 Jul 2020</a:t>
            </a:r>
          </a:p>
        </p:txBody>
      </p:sp>
      <p:pic>
        <p:nvPicPr>
          <p:cNvPr id="9" name="Dźwięk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493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89"/>
    </mc:Choice>
    <mc:Fallback xmlns="">
      <p:transition spd="slow" advTm="19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23142" y="4644"/>
            <a:ext cx="7886700" cy="672366"/>
          </a:xfrm>
        </p:spPr>
        <p:txBody>
          <a:bodyPr>
            <a:normAutofit fontScale="90000"/>
          </a:bodyPr>
          <a:lstStyle/>
          <a:p>
            <a:pPr algn="ctr"/>
            <a:r>
              <a:rPr lang="pl-PL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</a:t>
            </a:r>
            <a:r>
              <a:rPr lang="pl-PL" sz="2400" b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minute</a:t>
            </a:r>
            <a:r>
              <a:rPr lang="pl-PL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2400" b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definitive</a:t>
            </a:r>
            <a:r>
              <a:rPr lang="pl-PL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pl-PL" sz="2400" b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collection</a:t>
            </a:r>
            <a:br>
              <a:rPr lang="pl-PL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400" b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r>
              <a:rPr lang="pl-PL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2017, 2018, 2019 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23142" y="1107829"/>
            <a:ext cx="7886700" cy="56570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Definitive 2017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(situation of 2020-07-07, 2 years after deadline))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Received binary (step1):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120  IMOs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cross-checking (step2):	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	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113   *1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accepted (on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Intermagnet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web):	113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Definitive 2018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(situation of 2020-07-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 year after deadline)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Received binary (step1):	11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IMOs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cross-checking (step2):		9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*2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accepted (on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Intermagnet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web):	9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*3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Definitive 2019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(situation of 2020-07-07, 1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.5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week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after deadline)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Received binary (step1):		7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IMOs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pl-PL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maximally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expected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120)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cross-checking (step2):		3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Fully accepted (</a:t>
            </a:r>
            <a:r>
              <a:rPr lang="pl-PL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now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soon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web):	3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pl-PL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pl-PL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*1  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missing DLT, JAI, ORC, PEG, SJG,SON, SPG</a:t>
            </a:r>
            <a:endParaRPr lang="pl-PL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(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Dalat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Jaipur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Orcadas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Penteli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San Juan,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Sonmiani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Saint Petersburg)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*2  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missing BLC, BMT, CBB, CYG, DED, DLT, HER, NUR, ORC, PEG, SJG, SON, SPG, SUA, VAL</a:t>
            </a:r>
            <a:endParaRPr lang="pl-PL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(Baker Lake, Beijing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Ming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Tom, Cambridge Bay,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Cheongyang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Deadhorse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Dalat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Hermanus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Nurmijarvi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Orcadas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Penteli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San Juan,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Sonmiani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Saint Petersburg,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Surlari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Valentia)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*3  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missing NAQ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Narsarsuaq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pl-PL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Dźwięk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2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046"/>
    </mc:Choice>
    <mc:Fallback xmlns="">
      <p:transition spd="slow" advTm="163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/>
          <p:cNvSpPr txBox="1"/>
          <p:nvPr/>
        </p:nvSpPr>
        <p:spPr>
          <a:xfrm>
            <a:off x="6662143" y="597145"/>
            <a:ext cx="234320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sz="1600" b="1" dirty="0">
                <a:solidFill>
                  <a:srgbClr val="0000FF"/>
                </a:solidFill>
              </a:rPr>
              <a:t>PROVIDED ON TIME 2019</a:t>
            </a:r>
            <a:endParaRPr lang="pl-PL" sz="1200" b="1" dirty="0">
              <a:solidFill>
                <a:srgbClr val="0000FF"/>
              </a:solidFill>
            </a:endParaRPr>
          </a:p>
          <a:p>
            <a:endParaRPr lang="pl-PL" sz="1200" dirty="0"/>
          </a:p>
          <a:p>
            <a:r>
              <a:rPr lang="pl-PL" sz="1200" dirty="0"/>
              <a:t>2019 </a:t>
            </a:r>
            <a:r>
              <a:rPr lang="pl-PL" sz="1200" dirty="0" err="1"/>
              <a:t>definitive</a:t>
            </a:r>
            <a:r>
              <a:rPr lang="pl-PL" sz="1200" dirty="0"/>
              <a:t> </a:t>
            </a:r>
            <a:r>
              <a:rPr lang="pl-PL" sz="1200" dirty="0" err="1"/>
              <a:t>provided</a:t>
            </a:r>
            <a:r>
              <a:rPr lang="pl-PL" sz="1200" dirty="0"/>
              <a:t> </a:t>
            </a:r>
            <a:r>
              <a:rPr lang="pl-PL" sz="1200" dirty="0" err="1"/>
              <a:t>ontime</a:t>
            </a:r>
            <a:endParaRPr lang="pl-PL" sz="1200" dirty="0"/>
          </a:p>
          <a:p>
            <a:r>
              <a:rPr lang="pl-PL" sz="1200" dirty="0"/>
              <a:t>(deadline was Jul 1-st 2020)</a:t>
            </a:r>
          </a:p>
          <a:p>
            <a:endParaRPr lang="pl-PL" sz="1200" dirty="0"/>
          </a:p>
          <a:p>
            <a:pPr marL="171450" indent="-171450">
              <a:buFontTx/>
              <a:buChar char="-"/>
            </a:pPr>
            <a:r>
              <a:rPr lang="pl-PL" sz="1200" dirty="0" err="1"/>
              <a:t>about</a:t>
            </a:r>
            <a:r>
              <a:rPr lang="pl-PL" sz="1200" dirty="0"/>
              <a:t> 80 </a:t>
            </a:r>
            <a:r>
              <a:rPr lang="pl-PL" sz="1200" dirty="0" err="1"/>
              <a:t>IMOs</a:t>
            </a:r>
            <a:endParaRPr lang="pl-PL" sz="1200" dirty="0"/>
          </a:p>
          <a:p>
            <a:pPr marL="171450" indent="-171450">
              <a:buFontTx/>
              <a:buChar char="-"/>
            </a:pPr>
            <a:r>
              <a:rPr lang="pl-PL" sz="1200" dirty="0" err="1"/>
              <a:t>already</a:t>
            </a:r>
            <a:r>
              <a:rPr lang="pl-PL" sz="1200" dirty="0"/>
              <a:t> </a:t>
            </a:r>
            <a:r>
              <a:rPr lang="pl-PL" sz="1200" dirty="0" err="1"/>
              <a:t>about</a:t>
            </a:r>
            <a:r>
              <a:rPr lang="pl-PL" sz="1200" dirty="0"/>
              <a:t> 35 </a:t>
            </a:r>
            <a:r>
              <a:rPr lang="pl-PL" sz="1200" dirty="0" err="1"/>
              <a:t>fully</a:t>
            </a:r>
            <a:r>
              <a:rPr lang="pl-PL" sz="1200" dirty="0"/>
              <a:t> </a:t>
            </a:r>
            <a:r>
              <a:rPr lang="pl-PL" sz="1200" dirty="0" err="1"/>
              <a:t>checked</a:t>
            </a:r>
            <a:r>
              <a:rPr lang="pl-PL" sz="1200" dirty="0"/>
              <a:t> </a:t>
            </a:r>
          </a:p>
          <a:p>
            <a:r>
              <a:rPr lang="pl-PL" sz="1200" dirty="0"/>
              <a:t>      and </a:t>
            </a:r>
            <a:r>
              <a:rPr lang="pl-PL" sz="1200" dirty="0" err="1"/>
              <a:t>accepted</a:t>
            </a:r>
            <a:endParaRPr lang="pl-PL" sz="1200" dirty="0"/>
          </a:p>
        </p:txBody>
      </p:sp>
      <p:sp>
        <p:nvSpPr>
          <p:cNvPr id="5" name="pole tekstowe 4"/>
          <p:cNvSpPr txBox="1"/>
          <p:nvPr/>
        </p:nvSpPr>
        <p:spPr>
          <a:xfrm>
            <a:off x="6686124" y="4075858"/>
            <a:ext cx="248895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sz="1600" b="1" dirty="0">
                <a:solidFill>
                  <a:srgbClr val="0000FF"/>
                </a:solidFill>
              </a:rPr>
              <a:t>NOT YET PROVIDED 2019</a:t>
            </a:r>
            <a:r>
              <a:rPr lang="pl-PL" sz="1200" dirty="0"/>
              <a:t> </a:t>
            </a:r>
          </a:p>
          <a:p>
            <a:endParaRPr lang="pl-PL" sz="1200" dirty="0"/>
          </a:p>
          <a:p>
            <a:r>
              <a:rPr lang="pl-PL" sz="1200" dirty="0"/>
              <a:t>2019 </a:t>
            </a:r>
            <a:r>
              <a:rPr lang="pl-PL" sz="1200" dirty="0" err="1"/>
              <a:t>definitive</a:t>
            </a:r>
            <a:r>
              <a:rPr lang="pl-PL" sz="1200" dirty="0"/>
              <a:t> not </a:t>
            </a:r>
            <a:r>
              <a:rPr lang="pl-PL" sz="1200" dirty="0" err="1"/>
              <a:t>provided</a:t>
            </a:r>
            <a:endParaRPr lang="pl-PL" sz="1200" dirty="0"/>
          </a:p>
          <a:p>
            <a:r>
              <a:rPr lang="pl-PL" sz="1200" dirty="0" err="1"/>
              <a:t>until</a:t>
            </a:r>
            <a:r>
              <a:rPr lang="pl-PL" sz="1200" dirty="0"/>
              <a:t> </a:t>
            </a:r>
            <a:r>
              <a:rPr lang="pl-PL" sz="1200" dirty="0" err="1"/>
              <a:t>now</a:t>
            </a:r>
            <a:endParaRPr lang="pl-PL" sz="1200" dirty="0"/>
          </a:p>
          <a:p>
            <a:endParaRPr lang="pl-PL" sz="1200" dirty="0"/>
          </a:p>
          <a:p>
            <a:pPr marL="171450" indent="-171450">
              <a:buFontTx/>
              <a:buChar char="-"/>
            </a:pPr>
            <a:r>
              <a:rPr lang="pl-PL" sz="1200" dirty="0" err="1"/>
              <a:t>about</a:t>
            </a:r>
            <a:r>
              <a:rPr lang="pl-PL" sz="1200" dirty="0"/>
              <a:t> 40 </a:t>
            </a:r>
            <a:r>
              <a:rPr lang="pl-PL" sz="1200" dirty="0" err="1"/>
              <a:t>IMOs</a:t>
            </a:r>
            <a:r>
              <a:rPr lang="pl-PL" sz="1200" dirty="0"/>
              <a:t> </a:t>
            </a:r>
            <a:r>
              <a:rPr lang="pl-PL" sz="1200" dirty="0" err="1"/>
              <a:t>have</a:t>
            </a:r>
            <a:r>
              <a:rPr lang="pl-PL" sz="1200" dirty="0"/>
              <a:t> not </a:t>
            </a:r>
            <a:r>
              <a:rPr lang="pl-PL" sz="1200" dirty="0" err="1"/>
              <a:t>provided</a:t>
            </a:r>
            <a:r>
              <a:rPr lang="pl-PL" sz="1200" dirty="0"/>
              <a:t> </a:t>
            </a:r>
          </a:p>
        </p:txBody>
      </p:sp>
      <p:sp>
        <p:nvSpPr>
          <p:cNvPr id="8" name="pole tekstowe 7"/>
          <p:cNvSpPr txBox="1"/>
          <p:nvPr/>
        </p:nvSpPr>
        <p:spPr>
          <a:xfrm>
            <a:off x="6686124" y="5921979"/>
            <a:ext cx="215155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000" u="sng" dirty="0" err="1"/>
              <a:t>Remark</a:t>
            </a:r>
            <a:r>
              <a:rPr lang="pl-PL" sz="1000" u="sng" dirty="0"/>
              <a:t>:</a:t>
            </a:r>
          </a:p>
          <a:p>
            <a:r>
              <a:rPr lang="pl-PL" sz="1000" dirty="0"/>
              <a:t>For 2019 </a:t>
            </a:r>
            <a:r>
              <a:rPr lang="pl-PL" sz="1000" dirty="0" err="1"/>
              <a:t>situation</a:t>
            </a:r>
            <a:r>
              <a:rPr lang="pl-PL" sz="1000" dirty="0"/>
              <a:t> is a bit </a:t>
            </a:r>
            <a:r>
              <a:rPr lang="pl-PL" sz="1000" dirty="0" err="1"/>
              <a:t>better</a:t>
            </a:r>
            <a:r>
              <a:rPr lang="pl-PL" sz="1000" dirty="0"/>
              <a:t> </a:t>
            </a:r>
            <a:r>
              <a:rPr lang="pl-PL" sz="1000" dirty="0" err="1"/>
              <a:t>than</a:t>
            </a:r>
            <a:r>
              <a:rPr lang="pl-PL" sz="1000" dirty="0"/>
              <a:t> </a:t>
            </a:r>
          </a:p>
          <a:p>
            <a:r>
              <a:rPr lang="pl-PL" sz="1000" dirty="0"/>
              <a:t>in </a:t>
            </a:r>
            <a:r>
              <a:rPr lang="pl-PL" sz="1000" dirty="0" err="1"/>
              <a:t>previous</a:t>
            </a:r>
            <a:r>
              <a:rPr lang="pl-PL" sz="1000" dirty="0"/>
              <a:t> </a:t>
            </a:r>
            <a:r>
              <a:rPr lang="pl-PL" sz="1000" dirty="0" err="1"/>
              <a:t>years</a:t>
            </a:r>
            <a:r>
              <a:rPr lang="pl-PL" sz="1000" dirty="0"/>
              <a:t>.</a:t>
            </a:r>
          </a:p>
          <a:p>
            <a:r>
              <a:rPr lang="pl-PL" sz="1000" dirty="0" err="1"/>
              <a:t>Maybe</a:t>
            </a:r>
            <a:r>
              <a:rPr lang="pl-PL" sz="1000" dirty="0"/>
              <a:t> </a:t>
            </a:r>
            <a:r>
              <a:rPr lang="pl-PL" sz="1000" dirty="0" err="1"/>
              <a:t>IMOs</a:t>
            </a:r>
            <a:r>
              <a:rPr lang="pl-PL" sz="1000" dirty="0"/>
              <a:t> </a:t>
            </a:r>
            <a:r>
              <a:rPr lang="pl-PL" sz="1000" dirty="0" err="1"/>
              <a:t>have</a:t>
            </a:r>
            <a:r>
              <a:rPr lang="pl-PL" sz="1000" dirty="0"/>
              <a:t> </a:t>
            </a:r>
            <a:r>
              <a:rPr lang="pl-PL" sz="1000" dirty="0" err="1"/>
              <a:t>more</a:t>
            </a:r>
            <a:r>
              <a:rPr lang="pl-PL" sz="1000" dirty="0"/>
              <a:t> </a:t>
            </a:r>
            <a:r>
              <a:rPr lang="pl-PL" sz="1000" dirty="0" err="1"/>
              <a:t>time</a:t>
            </a:r>
            <a:r>
              <a:rPr lang="pl-PL" sz="1000" dirty="0"/>
              <a:t> </a:t>
            </a:r>
          </a:p>
          <a:p>
            <a:r>
              <a:rPr lang="pl-PL" sz="1000" dirty="0" err="1"/>
              <a:t>because</a:t>
            </a:r>
            <a:r>
              <a:rPr lang="pl-PL" sz="1000" dirty="0"/>
              <a:t> of pandemia. </a:t>
            </a:r>
          </a:p>
        </p:txBody>
      </p:sp>
      <p:grpSp>
        <p:nvGrpSpPr>
          <p:cNvPr id="46" name="Grupa 45"/>
          <p:cNvGrpSpPr/>
          <p:nvPr/>
        </p:nvGrpSpPr>
        <p:grpSpPr>
          <a:xfrm>
            <a:off x="28575" y="3448051"/>
            <a:ext cx="6546695" cy="3339612"/>
            <a:chOff x="28575" y="3448051"/>
            <a:chExt cx="6546695" cy="3339612"/>
          </a:xfrm>
        </p:grpSpPr>
        <p:pic>
          <p:nvPicPr>
            <p:cNvPr id="4" name="Obraz 3"/>
            <p:cNvPicPr>
              <a:picLocks noChangeAspect="1"/>
            </p:cNvPicPr>
            <p:nvPr/>
          </p:nvPicPr>
          <p:blipFill rotWithShape="1">
            <a:blip r:embed="rId4"/>
            <a:srcRect t="5414" b="3898"/>
            <a:stretch/>
          </p:blipFill>
          <p:spPr>
            <a:xfrm>
              <a:off x="28575" y="3448051"/>
              <a:ext cx="6546695" cy="3339612"/>
            </a:xfrm>
            <a:prstGeom prst="rect">
              <a:avLst/>
            </a:prstGeom>
          </p:spPr>
        </p:pic>
        <p:sp>
          <p:nvSpPr>
            <p:cNvPr id="85" name="Owal 84"/>
            <p:cNvSpPr/>
            <p:nvPr/>
          </p:nvSpPr>
          <p:spPr>
            <a:xfrm>
              <a:off x="1557305" y="370243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86" name="Owal 85"/>
            <p:cNvSpPr/>
            <p:nvPr/>
          </p:nvSpPr>
          <p:spPr>
            <a:xfrm>
              <a:off x="2019037" y="3657190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87" name="Owal 86"/>
            <p:cNvSpPr/>
            <p:nvPr/>
          </p:nvSpPr>
          <p:spPr>
            <a:xfrm>
              <a:off x="2300977" y="3815305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88" name="Owal 87"/>
            <p:cNvSpPr/>
            <p:nvPr/>
          </p:nvSpPr>
          <p:spPr>
            <a:xfrm>
              <a:off x="2053924" y="3905793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89" name="Owal 88"/>
            <p:cNvSpPr/>
            <p:nvPr/>
          </p:nvSpPr>
          <p:spPr>
            <a:xfrm>
              <a:off x="2319074" y="4202973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0" name="Owal 89"/>
            <p:cNvSpPr/>
            <p:nvPr/>
          </p:nvSpPr>
          <p:spPr>
            <a:xfrm>
              <a:off x="2206912" y="427311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1" name="Owal 90"/>
            <p:cNvSpPr/>
            <p:nvPr/>
          </p:nvSpPr>
          <p:spPr>
            <a:xfrm>
              <a:off x="1920597" y="424150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2" name="Owal 91"/>
            <p:cNvSpPr/>
            <p:nvPr/>
          </p:nvSpPr>
          <p:spPr>
            <a:xfrm>
              <a:off x="1568593" y="4002061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3" name="Owal 92"/>
            <p:cNvSpPr/>
            <p:nvPr/>
          </p:nvSpPr>
          <p:spPr>
            <a:xfrm>
              <a:off x="1541923" y="3894796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4" name="Owal 93"/>
            <p:cNvSpPr/>
            <p:nvPr/>
          </p:nvSpPr>
          <p:spPr>
            <a:xfrm>
              <a:off x="1385358" y="3810523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5" name="Owal 94"/>
            <p:cNvSpPr/>
            <p:nvPr/>
          </p:nvSpPr>
          <p:spPr>
            <a:xfrm>
              <a:off x="1238673" y="4075858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6" name="Owal 95"/>
            <p:cNvSpPr/>
            <p:nvPr/>
          </p:nvSpPr>
          <p:spPr>
            <a:xfrm>
              <a:off x="1473888" y="416453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7" name="Owal 96"/>
            <p:cNvSpPr/>
            <p:nvPr/>
          </p:nvSpPr>
          <p:spPr>
            <a:xfrm>
              <a:off x="1035008" y="4182626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8" name="Owal 97"/>
            <p:cNvSpPr/>
            <p:nvPr/>
          </p:nvSpPr>
          <p:spPr>
            <a:xfrm>
              <a:off x="3103015" y="4121102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9" name="Owal 98"/>
            <p:cNvSpPr/>
            <p:nvPr/>
          </p:nvSpPr>
          <p:spPr>
            <a:xfrm>
              <a:off x="3454412" y="4095973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00" name="Owal 99"/>
            <p:cNvSpPr/>
            <p:nvPr/>
          </p:nvSpPr>
          <p:spPr>
            <a:xfrm>
              <a:off x="3766611" y="3849552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01" name="Owal 100"/>
            <p:cNvSpPr/>
            <p:nvPr/>
          </p:nvSpPr>
          <p:spPr>
            <a:xfrm>
              <a:off x="3841712" y="414121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02" name="Owal 101"/>
            <p:cNvSpPr/>
            <p:nvPr/>
          </p:nvSpPr>
          <p:spPr>
            <a:xfrm>
              <a:off x="3721367" y="416646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03" name="Owal 102"/>
            <p:cNvSpPr/>
            <p:nvPr/>
          </p:nvSpPr>
          <p:spPr>
            <a:xfrm>
              <a:off x="3617972" y="4212835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04" name="Owal 103"/>
            <p:cNvSpPr/>
            <p:nvPr/>
          </p:nvSpPr>
          <p:spPr>
            <a:xfrm>
              <a:off x="3707235" y="4293461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06" name="Owal 105"/>
            <p:cNvSpPr/>
            <p:nvPr/>
          </p:nvSpPr>
          <p:spPr>
            <a:xfrm>
              <a:off x="3537610" y="4182073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07" name="Owal 106"/>
            <p:cNvSpPr/>
            <p:nvPr/>
          </p:nvSpPr>
          <p:spPr>
            <a:xfrm>
              <a:off x="3544900" y="4318358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08" name="Owal 107"/>
            <p:cNvSpPr/>
            <p:nvPr/>
          </p:nvSpPr>
          <p:spPr>
            <a:xfrm>
              <a:off x="3439350" y="4196263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09" name="Owal 108"/>
            <p:cNvSpPr/>
            <p:nvPr/>
          </p:nvSpPr>
          <p:spPr>
            <a:xfrm>
              <a:off x="3206377" y="4368088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0" name="Owal 109"/>
            <p:cNvSpPr/>
            <p:nvPr/>
          </p:nvSpPr>
          <p:spPr>
            <a:xfrm>
              <a:off x="2983400" y="4567052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1" name="Owal 110"/>
            <p:cNvSpPr/>
            <p:nvPr/>
          </p:nvSpPr>
          <p:spPr>
            <a:xfrm>
              <a:off x="3028644" y="524725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2" name="Owal 111"/>
            <p:cNvSpPr/>
            <p:nvPr/>
          </p:nvSpPr>
          <p:spPr>
            <a:xfrm>
              <a:off x="4665718" y="4612296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3" name="Owal 112"/>
            <p:cNvSpPr/>
            <p:nvPr/>
          </p:nvSpPr>
          <p:spPr>
            <a:xfrm>
              <a:off x="5204833" y="470278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4" name="Owal 113"/>
            <p:cNvSpPr/>
            <p:nvPr/>
          </p:nvSpPr>
          <p:spPr>
            <a:xfrm>
              <a:off x="5256744" y="487423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5" name="Owal 114"/>
            <p:cNvSpPr/>
            <p:nvPr/>
          </p:nvSpPr>
          <p:spPr>
            <a:xfrm>
              <a:off x="4612429" y="510283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6" name="Owal 115"/>
            <p:cNvSpPr/>
            <p:nvPr/>
          </p:nvSpPr>
          <p:spPr>
            <a:xfrm>
              <a:off x="5644940" y="3941920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7" name="Owal 116"/>
            <p:cNvSpPr/>
            <p:nvPr/>
          </p:nvSpPr>
          <p:spPr>
            <a:xfrm>
              <a:off x="5725738" y="4209060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8" name="Owal 117"/>
            <p:cNvSpPr/>
            <p:nvPr/>
          </p:nvSpPr>
          <p:spPr>
            <a:xfrm>
              <a:off x="6026943" y="3984055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9" name="Owal 118"/>
            <p:cNvSpPr/>
            <p:nvPr/>
          </p:nvSpPr>
          <p:spPr>
            <a:xfrm>
              <a:off x="5939210" y="5459281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0" name="Owal 119"/>
            <p:cNvSpPr/>
            <p:nvPr/>
          </p:nvSpPr>
          <p:spPr>
            <a:xfrm>
              <a:off x="5231604" y="656015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1" name="Owal 120"/>
            <p:cNvSpPr/>
            <p:nvPr/>
          </p:nvSpPr>
          <p:spPr>
            <a:xfrm>
              <a:off x="3059795" y="5776541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2" name="Owal 121"/>
            <p:cNvSpPr/>
            <p:nvPr/>
          </p:nvSpPr>
          <p:spPr>
            <a:xfrm>
              <a:off x="2614025" y="6109545"/>
              <a:ext cx="90488" cy="8742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3" name="Owal 122"/>
            <p:cNvSpPr/>
            <p:nvPr/>
          </p:nvSpPr>
          <p:spPr>
            <a:xfrm>
              <a:off x="2228586" y="6040965"/>
              <a:ext cx="90488" cy="8742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4" name="Owal 123"/>
            <p:cNvSpPr/>
            <p:nvPr/>
          </p:nvSpPr>
          <p:spPr>
            <a:xfrm>
              <a:off x="2116424" y="6309156"/>
              <a:ext cx="90488" cy="8742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5" name="Owal 124"/>
            <p:cNvSpPr/>
            <p:nvPr/>
          </p:nvSpPr>
          <p:spPr>
            <a:xfrm>
              <a:off x="1302040" y="5610021"/>
              <a:ext cx="90488" cy="8742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6" name="Owal 125"/>
            <p:cNvSpPr/>
            <p:nvPr/>
          </p:nvSpPr>
          <p:spPr>
            <a:xfrm>
              <a:off x="1920597" y="5318556"/>
              <a:ext cx="90488" cy="8742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7" name="Owal 126"/>
            <p:cNvSpPr/>
            <p:nvPr/>
          </p:nvSpPr>
          <p:spPr>
            <a:xfrm>
              <a:off x="558824" y="5429046"/>
              <a:ext cx="90488" cy="8742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8" name="Owal 127"/>
            <p:cNvSpPr/>
            <p:nvPr/>
          </p:nvSpPr>
          <p:spPr>
            <a:xfrm>
              <a:off x="157968" y="5362266"/>
              <a:ext cx="90488" cy="8742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  <p:grpSp>
        <p:nvGrpSpPr>
          <p:cNvPr id="105" name="Grupa 104"/>
          <p:cNvGrpSpPr/>
          <p:nvPr/>
        </p:nvGrpSpPr>
        <p:grpSpPr>
          <a:xfrm>
            <a:off x="38100" y="62638"/>
            <a:ext cx="6517530" cy="3300046"/>
            <a:chOff x="38100" y="-38099"/>
            <a:chExt cx="6517530" cy="3300046"/>
          </a:xfrm>
        </p:grpSpPr>
        <p:pic>
          <p:nvPicPr>
            <p:cNvPr id="3" name="Obraz 2"/>
            <p:cNvPicPr>
              <a:picLocks noChangeAspect="1"/>
            </p:cNvPicPr>
            <p:nvPr/>
          </p:nvPicPr>
          <p:blipFill rotWithShape="1">
            <a:blip r:embed="rId5"/>
            <a:srcRect t="5381" b="4603"/>
            <a:stretch/>
          </p:blipFill>
          <p:spPr>
            <a:xfrm>
              <a:off x="38100" y="-38099"/>
              <a:ext cx="6517530" cy="3300046"/>
            </a:xfrm>
            <a:prstGeom prst="rect">
              <a:avLst/>
            </a:prstGeom>
          </p:spPr>
        </p:pic>
        <p:sp>
          <p:nvSpPr>
            <p:cNvPr id="6" name="Owal 5"/>
            <p:cNvSpPr/>
            <p:nvPr/>
          </p:nvSpPr>
          <p:spPr>
            <a:xfrm>
              <a:off x="5343525" y="201453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" name="Owal 8"/>
            <p:cNvSpPr/>
            <p:nvPr/>
          </p:nvSpPr>
          <p:spPr>
            <a:xfrm>
              <a:off x="5676900" y="184308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0" name="Owal 9"/>
            <p:cNvSpPr/>
            <p:nvPr/>
          </p:nvSpPr>
          <p:spPr>
            <a:xfrm>
              <a:off x="5703093" y="2029191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" name="Owal 10"/>
            <p:cNvSpPr/>
            <p:nvPr/>
          </p:nvSpPr>
          <p:spPr>
            <a:xfrm>
              <a:off x="5367336" y="218311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" name="Owal 11"/>
            <p:cNvSpPr/>
            <p:nvPr/>
          </p:nvSpPr>
          <p:spPr>
            <a:xfrm>
              <a:off x="5981699" y="2256935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3" name="Owal 12"/>
            <p:cNvSpPr/>
            <p:nvPr/>
          </p:nvSpPr>
          <p:spPr>
            <a:xfrm>
              <a:off x="6167436" y="259745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4" name="Owal 13"/>
            <p:cNvSpPr/>
            <p:nvPr/>
          </p:nvSpPr>
          <p:spPr>
            <a:xfrm>
              <a:off x="6393655" y="2409335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5" name="Owal 14"/>
            <p:cNvSpPr/>
            <p:nvPr/>
          </p:nvSpPr>
          <p:spPr>
            <a:xfrm>
              <a:off x="6303167" y="3052273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6" name="Owal 15"/>
            <p:cNvSpPr/>
            <p:nvPr/>
          </p:nvSpPr>
          <p:spPr>
            <a:xfrm>
              <a:off x="5276848" y="283557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7" name="Owal 16"/>
            <p:cNvSpPr/>
            <p:nvPr/>
          </p:nvSpPr>
          <p:spPr>
            <a:xfrm>
              <a:off x="5022054" y="184308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8" name="Owal 17"/>
            <p:cNvSpPr/>
            <p:nvPr/>
          </p:nvSpPr>
          <p:spPr>
            <a:xfrm>
              <a:off x="4417217" y="2869283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9" name="Owal 18"/>
            <p:cNvSpPr/>
            <p:nvPr/>
          </p:nvSpPr>
          <p:spPr>
            <a:xfrm>
              <a:off x="3138435" y="2911290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0" name="Owal 19"/>
            <p:cNvSpPr/>
            <p:nvPr/>
          </p:nvSpPr>
          <p:spPr>
            <a:xfrm>
              <a:off x="3636117" y="2228361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1" name="Owal 20"/>
            <p:cNvSpPr/>
            <p:nvPr/>
          </p:nvSpPr>
          <p:spPr>
            <a:xfrm>
              <a:off x="3590873" y="209262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2" name="Owal 21"/>
            <p:cNvSpPr/>
            <p:nvPr/>
          </p:nvSpPr>
          <p:spPr>
            <a:xfrm>
              <a:off x="3766611" y="208108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3" name="Owal 22"/>
            <p:cNvSpPr/>
            <p:nvPr/>
          </p:nvSpPr>
          <p:spPr>
            <a:xfrm>
              <a:off x="3590873" y="195927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4" name="Owal 23"/>
            <p:cNvSpPr/>
            <p:nvPr/>
          </p:nvSpPr>
          <p:spPr>
            <a:xfrm>
              <a:off x="4702917" y="128300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5" name="Owal 24"/>
            <p:cNvSpPr/>
            <p:nvPr/>
          </p:nvSpPr>
          <p:spPr>
            <a:xfrm>
              <a:off x="4592426" y="1266335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6" name="Owal 25"/>
            <p:cNvSpPr/>
            <p:nvPr/>
          </p:nvSpPr>
          <p:spPr>
            <a:xfrm>
              <a:off x="4471935" y="1142510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7" name="Owal 26"/>
            <p:cNvSpPr/>
            <p:nvPr/>
          </p:nvSpPr>
          <p:spPr>
            <a:xfrm>
              <a:off x="4710962" y="128300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8" name="Owal 27"/>
            <p:cNvSpPr/>
            <p:nvPr/>
          </p:nvSpPr>
          <p:spPr>
            <a:xfrm>
              <a:off x="5891211" y="1342411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9" name="Owal 28"/>
            <p:cNvSpPr/>
            <p:nvPr/>
          </p:nvSpPr>
          <p:spPr>
            <a:xfrm>
              <a:off x="5657849" y="1023323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0" name="Owal 29"/>
            <p:cNvSpPr/>
            <p:nvPr/>
          </p:nvSpPr>
          <p:spPr>
            <a:xfrm>
              <a:off x="3374230" y="117584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1" name="Owal 30"/>
            <p:cNvSpPr/>
            <p:nvPr/>
          </p:nvSpPr>
          <p:spPr>
            <a:xfrm>
              <a:off x="2966255" y="132891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2" name="Owal 31"/>
            <p:cNvSpPr/>
            <p:nvPr/>
          </p:nvSpPr>
          <p:spPr>
            <a:xfrm>
              <a:off x="3166280" y="932835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3" name="Owal 32"/>
            <p:cNvSpPr/>
            <p:nvPr/>
          </p:nvSpPr>
          <p:spPr>
            <a:xfrm>
              <a:off x="3283742" y="82329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4" name="Owal 33"/>
            <p:cNvSpPr/>
            <p:nvPr/>
          </p:nvSpPr>
          <p:spPr>
            <a:xfrm>
              <a:off x="3328986" y="711378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5" name="Owal 34"/>
            <p:cNvSpPr/>
            <p:nvPr/>
          </p:nvSpPr>
          <p:spPr>
            <a:xfrm>
              <a:off x="3328986" y="661948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6" name="Owal 35"/>
            <p:cNvSpPr/>
            <p:nvPr/>
          </p:nvSpPr>
          <p:spPr>
            <a:xfrm>
              <a:off x="3376135" y="661948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7" name="Owal 36"/>
            <p:cNvSpPr/>
            <p:nvPr/>
          </p:nvSpPr>
          <p:spPr>
            <a:xfrm>
              <a:off x="3191349" y="652135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8" name="Owal 37"/>
            <p:cNvSpPr/>
            <p:nvPr/>
          </p:nvSpPr>
          <p:spPr>
            <a:xfrm>
              <a:off x="3211524" y="56164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9" name="Owal 38"/>
            <p:cNvSpPr/>
            <p:nvPr/>
          </p:nvSpPr>
          <p:spPr>
            <a:xfrm>
              <a:off x="3256768" y="480540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0" name="Owal 39"/>
            <p:cNvSpPr/>
            <p:nvPr/>
          </p:nvSpPr>
          <p:spPr>
            <a:xfrm>
              <a:off x="3486626" y="699433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1" name="Owal 40"/>
            <p:cNvSpPr/>
            <p:nvPr/>
          </p:nvSpPr>
          <p:spPr>
            <a:xfrm>
              <a:off x="3504724" y="62561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2" name="Owal 41"/>
            <p:cNvSpPr/>
            <p:nvPr/>
          </p:nvSpPr>
          <p:spPr>
            <a:xfrm>
              <a:off x="3568066" y="69737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3" name="Owal 42"/>
            <p:cNvSpPr/>
            <p:nvPr/>
          </p:nvSpPr>
          <p:spPr>
            <a:xfrm>
              <a:off x="3595212" y="69737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4" name="Owal 43"/>
            <p:cNvSpPr/>
            <p:nvPr/>
          </p:nvSpPr>
          <p:spPr>
            <a:xfrm>
              <a:off x="3604211" y="69737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5" name="Owal 44"/>
            <p:cNvSpPr/>
            <p:nvPr/>
          </p:nvSpPr>
          <p:spPr>
            <a:xfrm>
              <a:off x="3582728" y="763295"/>
              <a:ext cx="8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7" name="Owal 46"/>
            <p:cNvSpPr/>
            <p:nvPr/>
          </p:nvSpPr>
          <p:spPr>
            <a:xfrm>
              <a:off x="3701051" y="868541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8" name="Owal 47"/>
            <p:cNvSpPr/>
            <p:nvPr/>
          </p:nvSpPr>
          <p:spPr>
            <a:xfrm>
              <a:off x="3811855" y="84234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9" name="Owal 48"/>
            <p:cNvSpPr/>
            <p:nvPr/>
          </p:nvSpPr>
          <p:spPr>
            <a:xfrm>
              <a:off x="3756453" y="763295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50" name="Owal 49"/>
            <p:cNvSpPr/>
            <p:nvPr/>
          </p:nvSpPr>
          <p:spPr>
            <a:xfrm>
              <a:off x="3651438" y="77067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51" name="Owal 50"/>
            <p:cNvSpPr/>
            <p:nvPr/>
          </p:nvSpPr>
          <p:spPr>
            <a:xfrm>
              <a:off x="3655807" y="64289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52" name="Owal 51"/>
            <p:cNvSpPr/>
            <p:nvPr/>
          </p:nvSpPr>
          <p:spPr>
            <a:xfrm>
              <a:off x="3614772" y="57900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53" name="Owal 52"/>
            <p:cNvSpPr/>
            <p:nvPr/>
          </p:nvSpPr>
          <p:spPr>
            <a:xfrm>
              <a:off x="3972776" y="516403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54" name="Owal 53"/>
            <p:cNvSpPr/>
            <p:nvPr/>
          </p:nvSpPr>
          <p:spPr>
            <a:xfrm>
              <a:off x="3801697" y="47115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55" name="Owal 54"/>
            <p:cNvSpPr/>
            <p:nvPr/>
          </p:nvSpPr>
          <p:spPr>
            <a:xfrm>
              <a:off x="3727542" y="48259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56" name="Owal 55"/>
            <p:cNvSpPr/>
            <p:nvPr/>
          </p:nvSpPr>
          <p:spPr>
            <a:xfrm>
              <a:off x="3613238" y="492210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57" name="Owal 56"/>
            <p:cNvSpPr/>
            <p:nvPr/>
          </p:nvSpPr>
          <p:spPr>
            <a:xfrm>
              <a:off x="3625146" y="409645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58" name="Owal 57"/>
            <p:cNvSpPr/>
            <p:nvPr/>
          </p:nvSpPr>
          <p:spPr>
            <a:xfrm>
              <a:off x="3617972" y="32851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59" name="Owal 58"/>
            <p:cNvSpPr/>
            <p:nvPr/>
          </p:nvSpPr>
          <p:spPr>
            <a:xfrm>
              <a:off x="3567994" y="172682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0" name="Owal 59"/>
            <p:cNvSpPr/>
            <p:nvPr/>
          </p:nvSpPr>
          <p:spPr>
            <a:xfrm>
              <a:off x="4793405" y="57900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1" name="Owal 60"/>
            <p:cNvSpPr/>
            <p:nvPr/>
          </p:nvSpPr>
          <p:spPr>
            <a:xfrm>
              <a:off x="5186360" y="61670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2" name="Owal 61"/>
            <p:cNvSpPr/>
            <p:nvPr/>
          </p:nvSpPr>
          <p:spPr>
            <a:xfrm>
              <a:off x="5174215" y="934130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3" name="Owal 62"/>
            <p:cNvSpPr/>
            <p:nvPr/>
          </p:nvSpPr>
          <p:spPr>
            <a:xfrm>
              <a:off x="5367336" y="861162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4" name="Owal 63"/>
            <p:cNvSpPr/>
            <p:nvPr/>
          </p:nvSpPr>
          <p:spPr>
            <a:xfrm>
              <a:off x="5586412" y="913171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5" name="Owal 64"/>
            <p:cNvSpPr/>
            <p:nvPr/>
          </p:nvSpPr>
          <p:spPr>
            <a:xfrm>
              <a:off x="5816226" y="92684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6" name="Owal 65"/>
            <p:cNvSpPr/>
            <p:nvPr/>
          </p:nvSpPr>
          <p:spPr>
            <a:xfrm>
              <a:off x="5891211" y="78158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7" name="Owal 66"/>
            <p:cNvSpPr/>
            <p:nvPr/>
          </p:nvSpPr>
          <p:spPr>
            <a:xfrm>
              <a:off x="6135312" y="612622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8" name="Owal 67"/>
            <p:cNvSpPr/>
            <p:nvPr/>
          </p:nvSpPr>
          <p:spPr>
            <a:xfrm>
              <a:off x="2064281" y="1266335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9" name="Owal 68"/>
            <p:cNvSpPr/>
            <p:nvPr/>
          </p:nvSpPr>
          <p:spPr>
            <a:xfrm>
              <a:off x="2319074" y="1547630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0" name="Owal 69"/>
            <p:cNvSpPr/>
            <p:nvPr/>
          </p:nvSpPr>
          <p:spPr>
            <a:xfrm>
              <a:off x="421217" y="1192516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1" name="Owal 70"/>
            <p:cNvSpPr/>
            <p:nvPr/>
          </p:nvSpPr>
          <p:spPr>
            <a:xfrm>
              <a:off x="1649942" y="1024618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2" name="Owal 71"/>
            <p:cNvSpPr/>
            <p:nvPr/>
          </p:nvSpPr>
          <p:spPr>
            <a:xfrm>
              <a:off x="1875353" y="888886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3" name="Owal 72"/>
            <p:cNvSpPr/>
            <p:nvPr/>
          </p:nvSpPr>
          <p:spPr>
            <a:xfrm>
              <a:off x="1375696" y="861162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4" name="Owal 73"/>
            <p:cNvSpPr/>
            <p:nvPr/>
          </p:nvSpPr>
          <p:spPr>
            <a:xfrm>
              <a:off x="1256796" y="100134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5" name="Owal 74"/>
            <p:cNvSpPr/>
            <p:nvPr/>
          </p:nvSpPr>
          <p:spPr>
            <a:xfrm>
              <a:off x="1108919" y="910856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6" name="Owal 75"/>
            <p:cNvSpPr/>
            <p:nvPr/>
          </p:nvSpPr>
          <p:spPr>
            <a:xfrm>
              <a:off x="1166308" y="711378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7" name="Owal 76"/>
            <p:cNvSpPr/>
            <p:nvPr/>
          </p:nvSpPr>
          <p:spPr>
            <a:xfrm>
              <a:off x="828907" y="546129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8" name="Owal 77"/>
            <p:cNvSpPr/>
            <p:nvPr/>
          </p:nvSpPr>
          <p:spPr>
            <a:xfrm>
              <a:off x="593323" y="401722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9" name="Owal 78"/>
            <p:cNvSpPr/>
            <p:nvPr/>
          </p:nvSpPr>
          <p:spPr>
            <a:xfrm>
              <a:off x="592788" y="287710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80" name="Owal 79"/>
            <p:cNvSpPr/>
            <p:nvPr/>
          </p:nvSpPr>
          <p:spPr>
            <a:xfrm>
              <a:off x="459250" y="287710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81" name="Owal 80"/>
            <p:cNvSpPr/>
            <p:nvPr/>
          </p:nvSpPr>
          <p:spPr>
            <a:xfrm>
              <a:off x="382014" y="59066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82" name="Owal 81"/>
            <p:cNvSpPr/>
            <p:nvPr/>
          </p:nvSpPr>
          <p:spPr>
            <a:xfrm>
              <a:off x="2436139" y="460188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83" name="Owal 82"/>
            <p:cNvSpPr/>
            <p:nvPr/>
          </p:nvSpPr>
          <p:spPr>
            <a:xfrm>
              <a:off x="534414" y="74306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84" name="Owal 83"/>
            <p:cNvSpPr/>
            <p:nvPr/>
          </p:nvSpPr>
          <p:spPr>
            <a:xfrm>
              <a:off x="2459567" y="273117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9" name="Owal 128"/>
            <p:cNvSpPr/>
            <p:nvPr/>
          </p:nvSpPr>
          <p:spPr>
            <a:xfrm>
              <a:off x="2504811" y="2014537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30" name="Owal 129"/>
            <p:cNvSpPr/>
            <p:nvPr/>
          </p:nvSpPr>
          <p:spPr>
            <a:xfrm>
              <a:off x="2112782" y="2184594"/>
              <a:ext cx="90488" cy="90488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  <p:pic>
        <p:nvPicPr>
          <p:cNvPr id="132" name="Dźwięk 13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32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462"/>
    </mc:Choice>
    <mc:Fallback xmlns="">
      <p:transition spd="slow" advTm="48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4035528"/>
              </p:ext>
            </p:extLst>
          </p:nvPr>
        </p:nvGraphicFramePr>
        <p:xfrm>
          <a:off x="515911" y="175646"/>
          <a:ext cx="8030535" cy="801384"/>
        </p:xfrm>
        <a:graphic>
          <a:graphicData uri="http://schemas.openxmlformats.org/drawingml/2006/table">
            <a:tbl>
              <a:tblPr/>
              <a:tblGrid>
                <a:gridCol w="267267">
                  <a:extLst>
                    <a:ext uri="{9D8B030D-6E8A-4147-A177-3AD203B41FA5}">
                      <a16:colId xmlns:a16="http://schemas.microsoft.com/office/drawing/2014/main" val="4002274216"/>
                    </a:ext>
                  </a:extLst>
                </a:gridCol>
                <a:gridCol w="133633">
                  <a:extLst>
                    <a:ext uri="{9D8B030D-6E8A-4147-A177-3AD203B41FA5}">
                      <a16:colId xmlns:a16="http://schemas.microsoft.com/office/drawing/2014/main" val="3329332799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008204575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501022159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4046329715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3908533163"/>
                    </a:ext>
                  </a:extLst>
                </a:gridCol>
                <a:gridCol w="162866">
                  <a:extLst>
                    <a:ext uri="{9D8B030D-6E8A-4147-A177-3AD203B41FA5}">
                      <a16:colId xmlns:a16="http://schemas.microsoft.com/office/drawing/2014/main" val="3326238253"/>
                    </a:ext>
                  </a:extLst>
                </a:gridCol>
                <a:gridCol w="162866">
                  <a:extLst>
                    <a:ext uri="{9D8B030D-6E8A-4147-A177-3AD203B41FA5}">
                      <a16:colId xmlns:a16="http://schemas.microsoft.com/office/drawing/2014/main" val="42780430"/>
                    </a:ext>
                  </a:extLst>
                </a:gridCol>
                <a:gridCol w="162866">
                  <a:extLst>
                    <a:ext uri="{9D8B030D-6E8A-4147-A177-3AD203B41FA5}">
                      <a16:colId xmlns:a16="http://schemas.microsoft.com/office/drawing/2014/main" val="3973058036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981390402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1888216602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993682626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289959047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361154374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061264723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720925617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2622438213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626330949"/>
                    </a:ext>
                  </a:extLst>
                </a:gridCol>
                <a:gridCol w="250563">
                  <a:extLst>
                    <a:ext uri="{9D8B030D-6E8A-4147-A177-3AD203B41FA5}">
                      <a16:colId xmlns:a16="http://schemas.microsoft.com/office/drawing/2014/main" val="626818514"/>
                    </a:ext>
                  </a:extLst>
                </a:gridCol>
              </a:tblGrid>
              <a:tr h="219129"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Situation at the beginning of July 2020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549805"/>
                  </a:ext>
                </a:extLst>
              </a:tr>
              <a:tr h="582255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2016_step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 action="ppaction://hlinkfile"/>
                        </a:rPr>
                        <a:t>2016_step2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2017_step1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5" action="ppaction://hlinkfile"/>
                        </a:rPr>
                        <a:t>2017_step2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2018_step1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6" action="ppaction://hlinkfile"/>
                        </a:rPr>
                        <a:t>2018_step2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2019_step1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7" action="ppaction://hlinkfile"/>
                        </a:rPr>
                        <a:t>2019_step2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09416"/>
                  </a:ext>
                </a:extLst>
              </a:tr>
            </a:tbl>
          </a:graphicData>
        </a:graphic>
      </p:graphicFrame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3723400"/>
              </p:ext>
            </p:extLst>
          </p:nvPr>
        </p:nvGraphicFramePr>
        <p:xfrm>
          <a:off x="515911" y="1074064"/>
          <a:ext cx="8030537" cy="5639964"/>
        </p:xfrm>
        <a:graphic>
          <a:graphicData uri="http://schemas.openxmlformats.org/drawingml/2006/table">
            <a:tbl>
              <a:tblPr/>
              <a:tblGrid>
                <a:gridCol w="266851">
                  <a:extLst>
                    <a:ext uri="{9D8B030D-6E8A-4147-A177-3AD203B41FA5}">
                      <a16:colId xmlns:a16="http://schemas.microsoft.com/office/drawing/2014/main" val="1527871449"/>
                    </a:ext>
                  </a:extLst>
                </a:gridCol>
                <a:gridCol w="133425">
                  <a:extLst>
                    <a:ext uri="{9D8B030D-6E8A-4147-A177-3AD203B41FA5}">
                      <a16:colId xmlns:a16="http://schemas.microsoft.com/office/drawing/2014/main" val="1398114863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3664723030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2796092165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1438292723"/>
                    </a:ext>
                  </a:extLst>
                </a:gridCol>
                <a:gridCol w="1344676">
                  <a:extLst>
                    <a:ext uri="{9D8B030D-6E8A-4147-A177-3AD203B41FA5}">
                      <a16:colId xmlns:a16="http://schemas.microsoft.com/office/drawing/2014/main" val="3615387222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585113832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3914009575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3706190154"/>
                    </a:ext>
                  </a:extLst>
                </a:gridCol>
                <a:gridCol w="1344676">
                  <a:extLst>
                    <a:ext uri="{9D8B030D-6E8A-4147-A177-3AD203B41FA5}">
                      <a16:colId xmlns:a16="http://schemas.microsoft.com/office/drawing/2014/main" val="1556669618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1193795633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161565325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3701621079"/>
                    </a:ext>
                  </a:extLst>
                </a:gridCol>
                <a:gridCol w="1344676">
                  <a:extLst>
                    <a:ext uri="{9D8B030D-6E8A-4147-A177-3AD203B41FA5}">
                      <a16:colId xmlns:a16="http://schemas.microsoft.com/office/drawing/2014/main" val="91231243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3106464563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3786907876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3279549577"/>
                    </a:ext>
                  </a:extLst>
                </a:gridCol>
                <a:gridCol w="1344676">
                  <a:extLst>
                    <a:ext uri="{9D8B030D-6E8A-4147-A177-3AD203B41FA5}">
                      <a16:colId xmlns:a16="http://schemas.microsoft.com/office/drawing/2014/main" val="2884270637"/>
                    </a:ext>
                  </a:extLst>
                </a:gridCol>
                <a:gridCol w="250173">
                  <a:extLst>
                    <a:ext uri="{9D8B030D-6E8A-4147-A177-3AD203B41FA5}">
                      <a16:colId xmlns:a16="http://schemas.microsoft.com/office/drawing/2014/main" val="22509892"/>
                    </a:ext>
                  </a:extLst>
                </a:gridCol>
              </a:tblGrid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AAA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445010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3464351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ABK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ABK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8570054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AIA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AIA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2476279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API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API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777271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8270760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8278485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ASP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ASP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7556638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BDV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BDV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883812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4675496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BFO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BFO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9733803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3972784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BMT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4678020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BOU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BOU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6396592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BOX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BOX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1674186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BRD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BRD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7058900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BRW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BRW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3340131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BSL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BSL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6647912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CBB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CBB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7740178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CKI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CKI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6082439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CLF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CLF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3035979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CMO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CMO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0151934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CNB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CNB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4932471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CPL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CPL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3886955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CSY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CSY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8312251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CTA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CTA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7326136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CYG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CYG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1564707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CZT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CZT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9927764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DED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6052747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DLT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DLT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5099354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DOU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DOU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2932402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DRV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DRV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6440964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DUR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DUR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6175311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EBR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EBR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0326255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ESK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ESK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9954683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EYR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EYR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6863522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FCC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331963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FRD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FRD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1730796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FRN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FRN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3712614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FUR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FUR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3889437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GAN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GAN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3755170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GCK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GCK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3926465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GDH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GDH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0351873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GNG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GNG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5464388"/>
                  </a:ext>
                </a:extLst>
              </a:tr>
            </a:tbl>
          </a:graphicData>
        </a:graphic>
      </p:graphicFrame>
      <p:pic>
        <p:nvPicPr>
          <p:cNvPr id="5" name="Dźwięk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71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67"/>
    </mc:Choice>
    <mc:Fallback xmlns="">
      <p:transition spd="slow" advTm="23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/>
          <p:cNvGraphicFramePr>
            <a:graphicFrameLocks noGrp="1"/>
          </p:cNvGraphicFramePr>
          <p:nvPr/>
        </p:nvGraphicFramePr>
        <p:xfrm>
          <a:off x="515911" y="175646"/>
          <a:ext cx="8030535" cy="801384"/>
        </p:xfrm>
        <a:graphic>
          <a:graphicData uri="http://schemas.openxmlformats.org/drawingml/2006/table">
            <a:tbl>
              <a:tblPr/>
              <a:tblGrid>
                <a:gridCol w="267267">
                  <a:extLst>
                    <a:ext uri="{9D8B030D-6E8A-4147-A177-3AD203B41FA5}">
                      <a16:colId xmlns:a16="http://schemas.microsoft.com/office/drawing/2014/main" val="4002274216"/>
                    </a:ext>
                  </a:extLst>
                </a:gridCol>
                <a:gridCol w="133633">
                  <a:extLst>
                    <a:ext uri="{9D8B030D-6E8A-4147-A177-3AD203B41FA5}">
                      <a16:colId xmlns:a16="http://schemas.microsoft.com/office/drawing/2014/main" val="3329332799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008204575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501022159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4046329715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3908533163"/>
                    </a:ext>
                  </a:extLst>
                </a:gridCol>
                <a:gridCol w="162866">
                  <a:extLst>
                    <a:ext uri="{9D8B030D-6E8A-4147-A177-3AD203B41FA5}">
                      <a16:colId xmlns:a16="http://schemas.microsoft.com/office/drawing/2014/main" val="3326238253"/>
                    </a:ext>
                  </a:extLst>
                </a:gridCol>
                <a:gridCol w="162866">
                  <a:extLst>
                    <a:ext uri="{9D8B030D-6E8A-4147-A177-3AD203B41FA5}">
                      <a16:colId xmlns:a16="http://schemas.microsoft.com/office/drawing/2014/main" val="42780430"/>
                    </a:ext>
                  </a:extLst>
                </a:gridCol>
                <a:gridCol w="162866">
                  <a:extLst>
                    <a:ext uri="{9D8B030D-6E8A-4147-A177-3AD203B41FA5}">
                      <a16:colId xmlns:a16="http://schemas.microsoft.com/office/drawing/2014/main" val="3973058036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981390402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1888216602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993682626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289959047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361154374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061264723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720925617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2622438213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626330949"/>
                    </a:ext>
                  </a:extLst>
                </a:gridCol>
                <a:gridCol w="250563">
                  <a:extLst>
                    <a:ext uri="{9D8B030D-6E8A-4147-A177-3AD203B41FA5}">
                      <a16:colId xmlns:a16="http://schemas.microsoft.com/office/drawing/2014/main" val="626818514"/>
                    </a:ext>
                  </a:extLst>
                </a:gridCol>
              </a:tblGrid>
              <a:tr h="219129"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Situation at the beginning of July 2020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549805"/>
                  </a:ext>
                </a:extLst>
              </a:tr>
              <a:tr h="582255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2016_step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 action="ppaction://hlinkfile"/>
                        </a:rPr>
                        <a:t>2016_step2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2017_step1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5" action="ppaction://hlinkfile"/>
                        </a:rPr>
                        <a:t>2017_step2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2018_step1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6" action="ppaction://hlinkfile"/>
                        </a:rPr>
                        <a:t>2018_step2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2019_step1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7" action="ppaction://hlinkfile"/>
                        </a:rPr>
                        <a:t>2019_step2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09416"/>
                  </a:ext>
                </a:extLst>
              </a:tr>
            </a:tbl>
          </a:graphicData>
        </a:graphic>
      </p:graphicFrame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880379"/>
              </p:ext>
            </p:extLst>
          </p:nvPr>
        </p:nvGraphicFramePr>
        <p:xfrm>
          <a:off x="515910" y="1023968"/>
          <a:ext cx="8030535" cy="5502105"/>
        </p:xfrm>
        <a:graphic>
          <a:graphicData uri="http://schemas.openxmlformats.org/drawingml/2006/table">
            <a:tbl>
              <a:tblPr/>
              <a:tblGrid>
                <a:gridCol w="266850">
                  <a:extLst>
                    <a:ext uri="{9D8B030D-6E8A-4147-A177-3AD203B41FA5}">
                      <a16:colId xmlns:a16="http://schemas.microsoft.com/office/drawing/2014/main" val="3129626217"/>
                    </a:ext>
                  </a:extLst>
                </a:gridCol>
                <a:gridCol w="133425">
                  <a:extLst>
                    <a:ext uri="{9D8B030D-6E8A-4147-A177-3AD203B41FA5}">
                      <a16:colId xmlns:a16="http://schemas.microsoft.com/office/drawing/2014/main" val="3780842824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3728682007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1531880197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1901998251"/>
                    </a:ext>
                  </a:extLst>
                </a:gridCol>
                <a:gridCol w="1344676">
                  <a:extLst>
                    <a:ext uri="{9D8B030D-6E8A-4147-A177-3AD203B41FA5}">
                      <a16:colId xmlns:a16="http://schemas.microsoft.com/office/drawing/2014/main" val="3603202621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1375369419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3733492691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2814728971"/>
                    </a:ext>
                  </a:extLst>
                </a:gridCol>
                <a:gridCol w="1344676">
                  <a:extLst>
                    <a:ext uri="{9D8B030D-6E8A-4147-A177-3AD203B41FA5}">
                      <a16:colId xmlns:a16="http://schemas.microsoft.com/office/drawing/2014/main" val="1496880424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2529047229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2809706483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3269145595"/>
                    </a:ext>
                  </a:extLst>
                </a:gridCol>
                <a:gridCol w="1344676">
                  <a:extLst>
                    <a:ext uri="{9D8B030D-6E8A-4147-A177-3AD203B41FA5}">
                      <a16:colId xmlns:a16="http://schemas.microsoft.com/office/drawing/2014/main" val="2283616517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699027229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1848994919"/>
                    </a:ext>
                  </a:extLst>
                </a:gridCol>
                <a:gridCol w="166782">
                  <a:extLst>
                    <a:ext uri="{9D8B030D-6E8A-4147-A177-3AD203B41FA5}">
                      <a16:colId xmlns:a16="http://schemas.microsoft.com/office/drawing/2014/main" val="869263676"/>
                    </a:ext>
                  </a:extLst>
                </a:gridCol>
                <a:gridCol w="1344676">
                  <a:extLst>
                    <a:ext uri="{9D8B030D-6E8A-4147-A177-3AD203B41FA5}">
                      <a16:colId xmlns:a16="http://schemas.microsoft.com/office/drawing/2014/main" val="1547374731"/>
                    </a:ext>
                  </a:extLst>
                </a:gridCol>
                <a:gridCol w="250172">
                  <a:extLst>
                    <a:ext uri="{9D8B030D-6E8A-4147-A177-3AD203B41FA5}">
                      <a16:colId xmlns:a16="http://schemas.microsoft.com/office/drawing/2014/main" val="849690144"/>
                    </a:ext>
                  </a:extLst>
                </a:gridCol>
              </a:tblGrid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GUA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GUA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3072472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GUI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GUI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842692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HAD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HAD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4187203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HBK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HBK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896063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HER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HER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6098309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HLP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HLP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2628225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HON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7053772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HRB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HRB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8741941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HRN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HRN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4176385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HUA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HUA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8641309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HYB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HYB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6659022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IPM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IPM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429457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IQA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IQA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3230977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IRT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IRT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1250779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IZN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IZN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8467076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JAI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JAI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8083395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JCO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JCO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3518367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KAK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KAK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2014652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KDU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KDU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06206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KEP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KEP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9469942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KHB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KHB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4995013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KIV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KIV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9418165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KMH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KMH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107321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KNY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KNY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64594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KOU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KOU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1680640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LER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LER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9229479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419906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LRM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LRM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8706884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LVV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LVV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1090698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LYC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LYC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8063708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LZH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LZH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502286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MAB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MAB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06543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MAW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MAW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7686658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MBO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MBO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0626750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MCQ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MCQ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7607204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3556239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MGD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MGD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2506359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MMB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MMB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5142563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NAQ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NAQ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9318646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NCK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NCK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0291235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8419356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NGK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NGK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3067979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NUR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NUR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0416746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NVS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NVS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3542717"/>
                  </a:ext>
                </a:extLst>
              </a:tr>
              <a:tr h="122269"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ORC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ORC</a:t>
                      </a:r>
                    </a:p>
                  </a:txBody>
                  <a:tcPr marL="4835" marR="4835" marT="483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6449698"/>
                  </a:ext>
                </a:extLst>
              </a:tr>
            </a:tbl>
          </a:graphicData>
        </a:graphic>
      </p:graphicFrame>
      <p:pic>
        <p:nvPicPr>
          <p:cNvPr id="5" name="Dźwięk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06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7"/>
    </mc:Choice>
    <mc:Fallback xmlns="">
      <p:transition spd="slow" advTm="3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022119"/>
              </p:ext>
            </p:extLst>
          </p:nvPr>
        </p:nvGraphicFramePr>
        <p:xfrm>
          <a:off x="515911" y="250802"/>
          <a:ext cx="8030535" cy="801384"/>
        </p:xfrm>
        <a:graphic>
          <a:graphicData uri="http://schemas.openxmlformats.org/drawingml/2006/table">
            <a:tbl>
              <a:tblPr/>
              <a:tblGrid>
                <a:gridCol w="267267">
                  <a:extLst>
                    <a:ext uri="{9D8B030D-6E8A-4147-A177-3AD203B41FA5}">
                      <a16:colId xmlns:a16="http://schemas.microsoft.com/office/drawing/2014/main" val="4002274216"/>
                    </a:ext>
                  </a:extLst>
                </a:gridCol>
                <a:gridCol w="133633">
                  <a:extLst>
                    <a:ext uri="{9D8B030D-6E8A-4147-A177-3AD203B41FA5}">
                      <a16:colId xmlns:a16="http://schemas.microsoft.com/office/drawing/2014/main" val="3329332799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008204575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501022159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4046329715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3908533163"/>
                    </a:ext>
                  </a:extLst>
                </a:gridCol>
                <a:gridCol w="162866">
                  <a:extLst>
                    <a:ext uri="{9D8B030D-6E8A-4147-A177-3AD203B41FA5}">
                      <a16:colId xmlns:a16="http://schemas.microsoft.com/office/drawing/2014/main" val="3326238253"/>
                    </a:ext>
                  </a:extLst>
                </a:gridCol>
                <a:gridCol w="162866">
                  <a:extLst>
                    <a:ext uri="{9D8B030D-6E8A-4147-A177-3AD203B41FA5}">
                      <a16:colId xmlns:a16="http://schemas.microsoft.com/office/drawing/2014/main" val="42780430"/>
                    </a:ext>
                  </a:extLst>
                </a:gridCol>
                <a:gridCol w="162866">
                  <a:extLst>
                    <a:ext uri="{9D8B030D-6E8A-4147-A177-3AD203B41FA5}">
                      <a16:colId xmlns:a16="http://schemas.microsoft.com/office/drawing/2014/main" val="3973058036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981390402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1888216602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993682626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289959047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361154374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061264723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3720925617"/>
                    </a:ext>
                  </a:extLst>
                </a:gridCol>
                <a:gridCol w="167042">
                  <a:extLst>
                    <a:ext uri="{9D8B030D-6E8A-4147-A177-3AD203B41FA5}">
                      <a16:colId xmlns:a16="http://schemas.microsoft.com/office/drawing/2014/main" val="2622438213"/>
                    </a:ext>
                  </a:extLst>
                </a:gridCol>
                <a:gridCol w="1346774">
                  <a:extLst>
                    <a:ext uri="{9D8B030D-6E8A-4147-A177-3AD203B41FA5}">
                      <a16:colId xmlns:a16="http://schemas.microsoft.com/office/drawing/2014/main" val="626330949"/>
                    </a:ext>
                  </a:extLst>
                </a:gridCol>
                <a:gridCol w="250563">
                  <a:extLst>
                    <a:ext uri="{9D8B030D-6E8A-4147-A177-3AD203B41FA5}">
                      <a16:colId xmlns:a16="http://schemas.microsoft.com/office/drawing/2014/main" val="626818514"/>
                    </a:ext>
                  </a:extLst>
                </a:gridCol>
              </a:tblGrid>
              <a:tr h="219129"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Situation at the beginning of July 2020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549805"/>
                  </a:ext>
                </a:extLst>
              </a:tr>
              <a:tr h="582255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2016_step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4" action="ppaction://hlinkfile"/>
                        </a:rPr>
                        <a:t>2016_step2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2017_step1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5" action="ppaction://hlinkfile"/>
                        </a:rPr>
                        <a:t>2017_step2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2018_step1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6" action="ppaction://hlinkfile"/>
                        </a:rPr>
                        <a:t>2018_step2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2019_step1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7" action="ppaction://hlinkfile"/>
                        </a:rPr>
                        <a:t>2019_step2</a:t>
                      </a:r>
                      <a:endParaRPr lang="pl-PL" sz="7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2019_step3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2019_remarks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vert="vert27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09416"/>
                  </a:ext>
                </a:extLst>
              </a:tr>
            </a:tbl>
          </a:graphicData>
        </a:graphic>
      </p:graphicFrame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653548"/>
              </p:ext>
            </p:extLst>
          </p:nvPr>
        </p:nvGraphicFramePr>
        <p:xfrm>
          <a:off x="515912" y="1099121"/>
          <a:ext cx="8030533" cy="5259072"/>
        </p:xfrm>
        <a:graphic>
          <a:graphicData uri="http://schemas.openxmlformats.org/drawingml/2006/table">
            <a:tbl>
              <a:tblPr/>
              <a:tblGrid>
                <a:gridCol w="266851">
                  <a:extLst>
                    <a:ext uri="{9D8B030D-6E8A-4147-A177-3AD203B41FA5}">
                      <a16:colId xmlns:a16="http://schemas.microsoft.com/office/drawing/2014/main" val="3064413824"/>
                    </a:ext>
                  </a:extLst>
                </a:gridCol>
                <a:gridCol w="133425">
                  <a:extLst>
                    <a:ext uri="{9D8B030D-6E8A-4147-A177-3AD203B41FA5}">
                      <a16:colId xmlns:a16="http://schemas.microsoft.com/office/drawing/2014/main" val="289901631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2069628102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1553471515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2244821567"/>
                    </a:ext>
                  </a:extLst>
                </a:gridCol>
                <a:gridCol w="1344678">
                  <a:extLst>
                    <a:ext uri="{9D8B030D-6E8A-4147-A177-3AD203B41FA5}">
                      <a16:colId xmlns:a16="http://schemas.microsoft.com/office/drawing/2014/main" val="396536298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4287903596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654862180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2304519290"/>
                    </a:ext>
                  </a:extLst>
                </a:gridCol>
                <a:gridCol w="1344678">
                  <a:extLst>
                    <a:ext uri="{9D8B030D-6E8A-4147-A177-3AD203B41FA5}">
                      <a16:colId xmlns:a16="http://schemas.microsoft.com/office/drawing/2014/main" val="365996615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1552700516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4130306884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3451578288"/>
                    </a:ext>
                  </a:extLst>
                </a:gridCol>
                <a:gridCol w="1344678">
                  <a:extLst>
                    <a:ext uri="{9D8B030D-6E8A-4147-A177-3AD203B41FA5}">
                      <a16:colId xmlns:a16="http://schemas.microsoft.com/office/drawing/2014/main" val="2679991766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2098519988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1445009685"/>
                    </a:ext>
                  </a:extLst>
                </a:gridCol>
                <a:gridCol w="166781">
                  <a:extLst>
                    <a:ext uri="{9D8B030D-6E8A-4147-A177-3AD203B41FA5}">
                      <a16:colId xmlns:a16="http://schemas.microsoft.com/office/drawing/2014/main" val="1430365193"/>
                    </a:ext>
                  </a:extLst>
                </a:gridCol>
                <a:gridCol w="1344678">
                  <a:extLst>
                    <a:ext uri="{9D8B030D-6E8A-4147-A177-3AD203B41FA5}">
                      <a16:colId xmlns:a16="http://schemas.microsoft.com/office/drawing/2014/main" val="3667552664"/>
                    </a:ext>
                  </a:extLst>
                </a:gridCol>
                <a:gridCol w="250173">
                  <a:extLst>
                    <a:ext uri="{9D8B030D-6E8A-4147-A177-3AD203B41FA5}">
                      <a16:colId xmlns:a16="http://schemas.microsoft.com/office/drawing/2014/main" val="593734692"/>
                    </a:ext>
                  </a:extLst>
                </a:gridCol>
              </a:tblGrid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8846368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839639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2779763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8057914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PHU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PHU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8294312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7209983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8258553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PST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PST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7672043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7341871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SBA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SBA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4607195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SBL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SBL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8306888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SFS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SFS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3535416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SHE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SHE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0359127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SHU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SHU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2861942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6249923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SJG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SJG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5825314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SOD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SOD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0335765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SON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SON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1218859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9424729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SPT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9545887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STJ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STJ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2054949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3702746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TAM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TAM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6594110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TDC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TDC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434410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6134802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THY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THY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5506609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TRW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TRW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05925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TSU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TSU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4981745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TTB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TTB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7278034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2971721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UPS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UPS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5092700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277304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4796260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VNA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VNA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0419530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2231251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VSS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VSS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1222859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WIC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9618948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WNG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WNG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0792571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YAK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7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+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YAK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3609245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YKC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l-PL" sz="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YKC</a:t>
                      </a:r>
                    </a:p>
                  </a:txBody>
                  <a:tcPr marL="6261" marR="6261" marT="62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9827116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9457277"/>
                  </a:ext>
                </a:extLst>
              </a:tr>
              <a:tr h="125216"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122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119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119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120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113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113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112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97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1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7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pl-PL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61" marR="6261" marT="6261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23803"/>
                  </a:ext>
                </a:extLst>
              </a:tr>
            </a:tbl>
          </a:graphicData>
        </a:graphic>
      </p:graphicFrame>
      <p:pic>
        <p:nvPicPr>
          <p:cNvPr id="5" name="Dźwięk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12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6"/>
    </mc:Choice>
    <mc:Fallback xmlns="">
      <p:transition spd="slow" advTm="32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23142" y="4644"/>
            <a:ext cx="7886700" cy="672366"/>
          </a:xfrm>
        </p:spPr>
        <p:txBody>
          <a:bodyPr>
            <a:normAutofit/>
          </a:bodyPr>
          <a:lstStyle/>
          <a:p>
            <a:pPr algn="ctr"/>
            <a:r>
              <a:rPr lang="pl-PL" sz="2400" b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Compilations</a:t>
            </a:r>
            <a:r>
              <a:rPr lang="pl-PL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p</a:t>
            </a:r>
            <a:r>
              <a:rPr lang="en-US" sz="2400" b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ublications</a:t>
            </a:r>
            <a:r>
              <a:rPr lang="en-US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1-min definitive</a:t>
            </a:r>
            <a:br>
              <a:rPr lang="pl-PL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16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pl-PL" sz="1600" b="1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since</a:t>
            </a:r>
            <a:r>
              <a:rPr lang="pl-PL" sz="16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Ottawa Meeting)</a:t>
            </a:r>
            <a:endParaRPr lang="pl-PL" sz="2400" b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Prostokąt 7"/>
          <p:cNvSpPr/>
          <p:nvPr/>
        </p:nvSpPr>
        <p:spPr>
          <a:xfrm>
            <a:off x="431701" y="758967"/>
            <a:ext cx="8251581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r>
              <a:rPr lang="en-US" sz="1600" dirty="0">
                <a:latin typeface="Arial" panose="020B0604020202020204" pitchFamily="34" charset="0"/>
                <a:ea typeface="MS Mincho"/>
              </a:rPr>
              <a:t>USB2015 </a:t>
            </a:r>
            <a:r>
              <a:rPr lang="pl-PL" sz="1600" dirty="0">
                <a:latin typeface="Arial" panose="020B0604020202020204" pitchFamily="34" charset="0"/>
                <a:ea typeface="MS Mincho"/>
              </a:rPr>
              <a:t>(1991..2015) </a:t>
            </a:r>
            <a:r>
              <a:rPr lang="en-US" sz="1600" dirty="0">
                <a:latin typeface="Arial" panose="020B0604020202020204" pitchFamily="34" charset="0"/>
                <a:ea typeface="MS Mincho"/>
              </a:rPr>
              <a:t>produced and distributed by Benoit </a:t>
            </a:r>
            <a:r>
              <a:rPr lang="en-US" sz="1600" dirty="0" err="1">
                <a:latin typeface="Arial" panose="020B0604020202020204" pitchFamily="34" charset="0"/>
                <a:ea typeface="MS Mincho"/>
              </a:rPr>
              <a:t>Heumez</a:t>
            </a:r>
            <a:r>
              <a:rPr lang="pl-PL" sz="1600" dirty="0">
                <a:latin typeface="Arial" panose="020B0604020202020204" pitchFamily="34" charset="0"/>
                <a:ea typeface="MS Mincho"/>
              </a:rPr>
              <a:t> in </a:t>
            </a:r>
            <a:r>
              <a:rPr lang="pl-PL" sz="1600" dirty="0" err="1">
                <a:latin typeface="Arial" panose="020B0604020202020204" pitchFamily="34" charset="0"/>
                <a:ea typeface="MS Mincho"/>
              </a:rPr>
              <a:t>Autumn</a:t>
            </a:r>
            <a:r>
              <a:rPr lang="pl-PL" sz="1600" dirty="0">
                <a:latin typeface="Arial" panose="020B0604020202020204" pitchFamily="34" charset="0"/>
                <a:ea typeface="MS Mincho"/>
              </a:rPr>
              <a:t> 2019</a:t>
            </a: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100" dirty="0">
              <a:latin typeface="Times New Roman" panose="02020603050405020304" pitchFamily="18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r>
              <a:rPr lang="en-US" sz="1600" dirty="0">
                <a:latin typeface="Arial" panose="020B0604020202020204" pitchFamily="34" charset="0"/>
                <a:ea typeface="MS Mincho"/>
              </a:rPr>
              <a:t>IRDS2015  </a:t>
            </a:r>
            <a:r>
              <a:rPr lang="pl-PL" sz="1600" dirty="0">
                <a:latin typeface="Arial" panose="020B0604020202020204" pitchFamily="34" charset="0"/>
                <a:ea typeface="MS Mincho"/>
              </a:rPr>
              <a:t>DOI (1991..2015) </a:t>
            </a:r>
            <a:r>
              <a:rPr lang="en-US" sz="1600" dirty="0">
                <a:latin typeface="Arial" panose="020B0604020202020204" pitchFamily="34" charset="0"/>
                <a:ea typeface="MS Mincho"/>
              </a:rPr>
              <a:t>published in June 2020</a:t>
            </a: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100" dirty="0">
              <a:latin typeface="Times New Roman" panose="02020603050405020304" pitchFamily="18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r>
              <a:rPr lang="en-US" sz="1600" dirty="0">
                <a:latin typeface="Arial" panose="020B0604020202020204" pitchFamily="34" charset="0"/>
                <a:ea typeface="MS Mincho"/>
              </a:rPr>
              <a:t>Completed compilation IRDS2016 (1991-2016)</a:t>
            </a:r>
            <a:r>
              <a:rPr lang="pl-PL" sz="1600" dirty="0">
                <a:latin typeface="Arial" panose="020B0604020202020204" pitchFamily="34" charset="0"/>
                <a:ea typeface="MS Mincho"/>
              </a:rPr>
              <a:t> </a:t>
            </a:r>
            <a:r>
              <a:rPr lang="pl-PL" sz="1600" dirty="0" err="1">
                <a:latin typeface="Arial" panose="020B0604020202020204" pitchFamily="34" charset="0"/>
                <a:ea typeface="MS Mincho"/>
              </a:rPr>
              <a:t>already</a:t>
            </a:r>
            <a:r>
              <a:rPr lang="pl-PL" sz="1600" dirty="0">
                <a:latin typeface="Arial" panose="020B0604020202020204" pitchFamily="34" charset="0"/>
                <a:ea typeface="MS Mincho"/>
              </a:rPr>
              <a:t> </a:t>
            </a:r>
            <a:r>
              <a:rPr lang="pl-PL" sz="1600" dirty="0" err="1">
                <a:latin typeface="Arial" panose="020B0604020202020204" pitchFamily="34" charset="0"/>
                <a:ea typeface="MS Mincho"/>
              </a:rPr>
              <a:t>uploaded</a:t>
            </a:r>
            <a:r>
              <a:rPr lang="pl-PL" sz="1600" dirty="0">
                <a:latin typeface="Arial" panose="020B0604020202020204" pitchFamily="34" charset="0"/>
                <a:ea typeface="MS Mincho"/>
              </a:rPr>
              <a:t> on:</a:t>
            </a:r>
          </a:p>
          <a:p>
            <a:pPr lvl="0">
              <a:spcAft>
                <a:spcPts val="0"/>
              </a:spcAft>
            </a:pPr>
            <a:r>
              <a:rPr lang="pl-PL" sz="1600" dirty="0">
                <a:latin typeface="Arial" panose="020B0604020202020204" pitchFamily="34" charset="0"/>
                <a:ea typeface="MS Mincho"/>
              </a:rPr>
              <a:t>	- </a:t>
            </a:r>
            <a:r>
              <a:rPr lang="pl-PL" sz="1600" dirty="0">
                <a:latin typeface="Arial" panose="020B0604020202020204" pitchFamily="34" charset="0"/>
                <a:ea typeface="MS Mincho"/>
                <a:hlinkClick r:id="rId4"/>
              </a:rPr>
              <a:t>ftp://anonymous@datapub.gfz-potsdam.de/upload/INTERMAGNET-upload/</a:t>
            </a: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lvl="0">
              <a:spcAft>
                <a:spcPts val="0"/>
              </a:spcAft>
            </a:pPr>
            <a:r>
              <a:rPr lang="pl-PL" sz="1600" dirty="0">
                <a:latin typeface="Arial" panose="020B0604020202020204" pitchFamily="34" charset="0"/>
                <a:ea typeface="MS Mincho"/>
              </a:rPr>
              <a:t>	- </a:t>
            </a:r>
            <a:r>
              <a:rPr lang="pl-PL" sz="1600" dirty="0">
                <a:latin typeface="Arial" panose="020B0604020202020204" pitchFamily="34" charset="0"/>
                <a:ea typeface="MS Mincho"/>
                <a:hlinkClick r:id="rId5"/>
              </a:rPr>
              <a:t>ftp://steptwo@par-gin.ipgp.fr/IRDS2016/</a:t>
            </a: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lvl="0">
              <a:spcAft>
                <a:spcPts val="0"/>
              </a:spcAft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</p:txBody>
      </p:sp>
      <p:pic>
        <p:nvPicPr>
          <p:cNvPr id="2057" name="Picture 9" descr="DSC0979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3658" y="1093884"/>
            <a:ext cx="1702155" cy="1860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9" name="Obraz 1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7" t="12915" r="25497" b="17712"/>
          <a:stretch>
            <a:fillRect/>
          </a:stretch>
        </p:blipFill>
        <p:spPr bwMode="auto">
          <a:xfrm>
            <a:off x="3258780" y="3418418"/>
            <a:ext cx="2415423" cy="1839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Dźwięk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31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792"/>
    </mc:Choice>
    <mc:Fallback xmlns="">
      <p:transition spd="slow" advTm="64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2246435" y="2924664"/>
            <a:ext cx="4620358" cy="574675"/>
          </a:xfrm>
        </p:spPr>
        <p:txBody>
          <a:bodyPr/>
          <a:lstStyle/>
          <a:p>
            <a:pPr marL="0" indent="0">
              <a:buNone/>
            </a:pPr>
            <a:r>
              <a:rPr lang="pl-PL" dirty="0" err="1"/>
              <a:t>Thank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for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attention</a:t>
            </a:r>
            <a:r>
              <a:rPr lang="pl-PL" dirty="0"/>
              <a:t> !</a:t>
            </a:r>
          </a:p>
        </p:txBody>
      </p:sp>
      <p:pic>
        <p:nvPicPr>
          <p:cNvPr id="5" name="Dźwięk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3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32"/>
    </mc:Choice>
    <mc:Fallback xmlns="">
      <p:transition spd="slow" advTm="5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845</TotalTime>
  <Words>3089</Words>
  <Application>Microsoft Office PowerPoint</Application>
  <PresentationFormat>On-screen Show (4:3)</PresentationFormat>
  <Paragraphs>2597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Motyw pakietu Office</vt:lpstr>
      <vt:lpstr>Report on definitive data timelines  Jan Reda</vt:lpstr>
      <vt:lpstr>One-minute definitive data collection Summary of 2017, 2018, 2019 </vt:lpstr>
      <vt:lpstr>PowerPoint Presentation</vt:lpstr>
      <vt:lpstr>PowerPoint Presentation</vt:lpstr>
      <vt:lpstr>PowerPoint Presentation</vt:lpstr>
      <vt:lpstr>PowerPoint Presentation</vt:lpstr>
      <vt:lpstr>Compilations and publications of 1-min definitive (since Ottawa Meeting)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Jan Reda</dc:creator>
  <cp:lastModifiedBy>Lewis Andrew</cp:lastModifiedBy>
  <cp:revision>93</cp:revision>
  <dcterms:created xsi:type="dcterms:W3CDTF">2019-07-15T18:27:07Z</dcterms:created>
  <dcterms:modified xsi:type="dcterms:W3CDTF">2020-09-26T11:12:15Z</dcterms:modified>
</cp:coreProperties>
</file>

<file path=docProps/thumbnail.jpeg>
</file>